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0"/>
  </p:notesMasterIdLst>
  <p:sldIdLst>
    <p:sldId id="257" r:id="rId2"/>
    <p:sldId id="349" r:id="rId3"/>
    <p:sldId id="350"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American Captain" pitchFamily="2" charset="77"/>
      <p:regular r:id="rId81"/>
    </p:embeddedFont>
    <p:embeddedFont>
      <p:font typeface="Calibri" panose="020F0502020204030204" pitchFamily="34" charset="0"/>
      <p:regular r:id="rId82"/>
      <p:bold r:id="rId83"/>
      <p:italic r:id="rId84"/>
      <p:boldItalic r:id="rId85"/>
    </p:embeddedFont>
    <p:embeddedFont>
      <p:font typeface="Manrope" pitchFamily="2" charset="0"/>
      <p:regular r:id="rId86"/>
      <p:bold r:id="rId87"/>
    </p:embeddedFont>
    <p:embeddedFont>
      <p:font typeface="Marvel" pitchFamily="2" charset="0"/>
      <p:regular r:id="rId88"/>
    </p:embeddedFont>
    <p:embeddedFont>
      <p:font typeface="Ubuntu" panose="020B0504030602030204" pitchFamily="34" charset="0"/>
      <p:regular r:id="rId89"/>
      <p:bold r:id="rId90"/>
      <p:italic r:id="rId91"/>
      <p:boldItalic r:id="rId92"/>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showGuides="1">
      <p:cViewPr varScale="1">
        <p:scale>
          <a:sx n="153" d="100"/>
          <a:sy n="153" d="100"/>
        </p:scale>
        <p:origin x="15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539AA-00F6-1B41-B3F5-E6DC5D830A7C}" type="datetimeFigureOut">
              <a:rPr lang="en-NL" smtClean="0"/>
              <a:t>20/05/2022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745B2-3BD6-354C-B85B-0399026C17BF}" type="slidenum">
              <a:rPr lang="en-NL" smtClean="0"/>
              <a:t>‹#›</a:t>
            </a:fld>
            <a:endParaRPr lang="en-NL"/>
          </a:p>
        </p:txBody>
      </p:sp>
    </p:spTree>
    <p:extLst>
      <p:ext uri="{BB962C8B-B14F-4D97-AF65-F5344CB8AC3E}">
        <p14:creationId xmlns:p14="http://schemas.microsoft.com/office/powerpoint/2010/main" val="237692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377598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31742169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41678610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61446283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3525941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786794794"/>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1607765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03255343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327691911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6506876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9836640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20/05/2022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199472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35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20/05/2022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067355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44988455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49434408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74391316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15220271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82596020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26591204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20/05/2022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3828831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92" r:id="rId7"/>
    <p:sldLayoutId id="2147483693" r:id="rId8"/>
    <p:sldLayoutId id="2147483694"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txStyles>
    <p:titleStyle>
      <a:lvl1pPr algn="l" defTabSz="730675" rtl="0" eaLnBrk="1" latinLnBrk="0" hangingPunct="1">
        <a:lnSpc>
          <a:spcPct val="90000"/>
        </a:lnSpc>
        <a:spcBef>
          <a:spcPct val="0"/>
        </a:spcBef>
        <a:buNone/>
        <a:defRPr sz="3517" kern="1200">
          <a:solidFill>
            <a:schemeClr val="tx1"/>
          </a:solidFill>
          <a:latin typeface="American Captain" pitchFamily="2" charset="77"/>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anrope" pitchFamily="2" charset="0"/>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anrope" pitchFamily="2" charset="0"/>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anrope" pitchFamily="2" charset="0"/>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dirty="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30196"/>
            <a:ext cx="4939864" cy="1675202"/>
            <a:chOff x="2149311" y="3454271"/>
            <a:chExt cx="3324605" cy="119096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8863" y="3454271"/>
              <a:ext cx="3305053" cy="1190965"/>
            </a:xfrm>
            <a:prstGeom prst="rect">
              <a:avLst/>
            </a:prstGeom>
            <a:noFill/>
          </p:spPr>
          <p:txBody>
            <a:bodyPr wrap="square" rtlCol="0">
              <a:spAutoFit/>
            </a:bodyPr>
            <a:lstStyle/>
            <a:p>
              <a:r>
                <a:rPr lang="en-NL" sz="10286" dirty="0">
                  <a:solidFill>
                    <a:schemeClr val="bg1"/>
                  </a:solidFill>
                  <a:latin typeface="American Captain" pitchFamily="2" charset="77"/>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19976"/>
            <a:ext cx="4644018" cy="1675202"/>
            <a:chOff x="2149311" y="3487098"/>
            <a:chExt cx="2860317" cy="1768160"/>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487098"/>
              <a:ext cx="2841722" cy="1768160"/>
            </a:xfrm>
            <a:prstGeom prst="rect">
              <a:avLst/>
            </a:prstGeom>
            <a:noFill/>
          </p:spPr>
          <p:txBody>
            <a:bodyPr wrap="square" rtlCol="0">
              <a:spAutoFit/>
            </a:bodyPr>
            <a:lstStyle/>
            <a:p>
              <a:r>
                <a:rPr lang="en-NL" sz="10286" dirty="0">
                  <a:solidFill>
                    <a:schemeClr val="bg1"/>
                  </a:solidFill>
                  <a:latin typeface="American Captain" pitchFamily="2" charset="77"/>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Manrope" pitchFamily="2" charset="0"/>
              </a:rPr>
              <a:t>Scrum Facilitators</a:t>
            </a:r>
            <a:r>
              <a:rPr lang="en-GB" sz="926" dirty="0">
                <a:solidFill>
                  <a:schemeClr val="bg1"/>
                </a:solidFill>
                <a:latin typeface="Manrope" pitchFamily="2"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Manrope" pitchFamily="2" charset="0"/>
            </a:endParaRPr>
          </a:p>
          <a:p>
            <a:pPr algn="ctr"/>
            <a:r>
              <a:rPr lang="en-GB" sz="926" b="1" dirty="0">
                <a:solidFill>
                  <a:schemeClr val="bg1"/>
                </a:solidFill>
                <a:latin typeface="Manrope" pitchFamily="2" charset="0"/>
              </a:rPr>
              <a:t>Scrum Facilitators</a:t>
            </a:r>
            <a:r>
              <a:rPr lang="en-GB" sz="926" dirty="0">
                <a:solidFill>
                  <a:schemeClr val="bg1"/>
                </a:solidFill>
                <a:latin typeface="Manrope" pitchFamily="2" charset="0"/>
              </a:rPr>
              <a:t> is a </a:t>
            </a:r>
            <a:r>
              <a:rPr lang="en-GB" sz="926" b="1" dirty="0">
                <a:solidFill>
                  <a:schemeClr val="bg1"/>
                </a:solidFill>
                <a:latin typeface="Manrope" pitchFamily="2" charset="0"/>
              </a:rPr>
              <a:t>Scrum.org partner</a:t>
            </a:r>
            <a:r>
              <a:rPr lang="en-GB" sz="926" dirty="0">
                <a:solidFill>
                  <a:schemeClr val="bg1"/>
                </a:solidFill>
                <a:latin typeface="Manrope" pitchFamily="2" charset="0"/>
              </a:rPr>
              <a:t>. Our classes are accredited, always up-to-date, fun, super interactive and always facilitated by two trainers to maximize your learning objectives. Our trainers are </a:t>
            </a:r>
            <a:r>
              <a:rPr lang="en-GB" sz="926" b="1" dirty="0">
                <a:solidFill>
                  <a:schemeClr val="bg1"/>
                </a:solidFill>
                <a:latin typeface="Manrope" pitchFamily="2" charset="0"/>
              </a:rPr>
              <a:t>seasoned experts</a:t>
            </a:r>
            <a:r>
              <a:rPr lang="en-GB" sz="926" dirty="0">
                <a:solidFill>
                  <a:schemeClr val="bg1"/>
                </a:solidFill>
                <a:latin typeface="Manrope" pitchFamily="2" charset="0"/>
              </a:rPr>
              <a:t> and </a:t>
            </a:r>
            <a:r>
              <a:rPr lang="en-GB" sz="926" b="1" dirty="0">
                <a:solidFill>
                  <a:schemeClr val="bg1"/>
                </a:solidFill>
                <a:latin typeface="Manrope" pitchFamily="2" charset="0"/>
              </a:rPr>
              <a:t>Scrum.org certified</a:t>
            </a:r>
            <a:r>
              <a:rPr lang="en-GB" sz="926" dirty="0">
                <a:solidFill>
                  <a:schemeClr val="bg1"/>
                </a:solidFill>
                <a:latin typeface="Manrope" pitchFamily="2"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Manrope" pitchFamily="2"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Manrope" pitchFamily="2"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3084306"/>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Manrope" pitchFamily="2"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Manrope" pitchFamily="2"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Manrope" pitchFamily="2" charset="0"/>
              </a:rPr>
              <a:t>Step 1: Invite the group(s) to discuss and put the KVMs under the correct KVA.</a:t>
            </a:r>
          </a:p>
          <a:p>
            <a:pPr marL="235139" indent="-235139">
              <a:buFont typeface="+mj-lt"/>
              <a:buAutoNum type="arabicPeriod"/>
            </a:pPr>
            <a:r>
              <a:rPr lang="en-GB" sz="926" dirty="0">
                <a:solidFill>
                  <a:schemeClr val="bg1"/>
                </a:solidFill>
                <a:latin typeface="Manrope" pitchFamily="2"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Manrope" pitchFamily="2"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Manrope" pitchFamily="2"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Manrope" pitchFamily="2"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Manrope" pitchFamily="2" charset="0"/>
              </a:rPr>
              <a:t>Based on the 2020 EBM Guide. Learn about Evidence-Based Management (EBM) </a:t>
            </a:r>
            <a:r>
              <a:rPr lang="en-GB" sz="720" dirty="0">
                <a:solidFill>
                  <a:schemeClr val="bg1"/>
                </a:solidFill>
                <a:latin typeface="Manrope" pitchFamily="2" charset="0"/>
              </a:rPr>
              <a:t>at </a:t>
            </a:r>
            <a:r>
              <a:rPr lang="en-GB" sz="720" dirty="0">
                <a:solidFill>
                  <a:schemeClr val="bg1"/>
                </a:solidFill>
                <a:latin typeface="Manrope" pitchFamily="2" charset="0"/>
                <a:hlinkClick r:id="rId5"/>
              </a:rPr>
              <a:t>http://s</a:t>
            </a:r>
            <a:r>
              <a:rPr lang="en-NL" sz="720" dirty="0">
                <a:solidFill>
                  <a:schemeClr val="bg1"/>
                </a:solidFill>
                <a:latin typeface="Manrope" pitchFamily="2" charset="0"/>
                <a:hlinkClick r:id="rId5"/>
              </a:rPr>
              <a:t>crum.org/EBM</a:t>
            </a:r>
            <a:endParaRPr lang="en-NL" sz="720" dirty="0">
              <a:solidFill>
                <a:schemeClr val="bg1"/>
              </a:solidFill>
              <a:latin typeface="Manrope" pitchFamily="2" charset="0"/>
            </a:endParaRPr>
          </a:p>
          <a:p>
            <a:pPr algn="ctr"/>
            <a:endParaRPr lang="en-NL" sz="720" dirty="0">
              <a:solidFill>
                <a:schemeClr val="bg1"/>
              </a:solidFill>
              <a:latin typeface="Manrope" pitchFamily="2" charset="0"/>
            </a:endParaRPr>
          </a:p>
          <a:p>
            <a:pPr algn="ctr"/>
            <a:r>
              <a:rPr lang="en-GB" sz="720" dirty="0">
                <a:solidFill>
                  <a:schemeClr val="bg1"/>
                </a:solidFill>
                <a:latin typeface="Manrope" pitchFamily="2" charset="0"/>
              </a:rPr>
              <a:t>The Measuring Outcome game (v2.2) is licensed under </a:t>
            </a:r>
          </a:p>
          <a:p>
            <a:pPr algn="ctr"/>
            <a:r>
              <a:rPr lang="en-GB" sz="720" dirty="0">
                <a:solidFill>
                  <a:schemeClr val="bg1"/>
                </a:solidFill>
                <a:latin typeface="Manrope" pitchFamily="2" charset="0"/>
              </a:rPr>
              <a:t>CC BY-NC-SA 4.0</a:t>
            </a:r>
          </a:p>
          <a:p>
            <a:pPr algn="ctr"/>
            <a:r>
              <a:rPr lang="en-GB" sz="720" dirty="0">
                <a:solidFill>
                  <a:schemeClr val="bg1"/>
                </a:solidFill>
                <a:latin typeface="Manrope" pitchFamily="2" charset="0"/>
              </a:rPr>
              <a:t>By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27528" y="198052"/>
            <a:ext cx="3654032" cy="697313"/>
          </a:xfrm>
          <a:prstGeom prst="rect">
            <a:avLst/>
          </a:prstGeom>
          <a:noFill/>
        </p:spPr>
        <p:txBody>
          <a:bodyPr wrap="square" rtlCol="0">
            <a:spAutoFit/>
          </a:bodyPr>
          <a:lstStyle/>
          <a:p>
            <a:pPr algn="ctr"/>
            <a:r>
              <a:rPr lang="en-NL" sz="3806" b="1" dirty="0">
                <a:latin typeface="American Captain" pitchFamily="2" charset="77"/>
              </a:rPr>
              <a:t>FACILITATE THE GAMe</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72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4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2022 PPT Theme cardset" id="{34161E22-D64B-2241-B741-7DF949FE7E2A}" vid="{05ED57F6-1054-2740-B1BD-D140BFF983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5</TotalTime>
  <Words>762</Words>
  <Application>Microsoft Macintosh PowerPoint</Application>
  <PresentationFormat>Custom</PresentationFormat>
  <Paragraphs>99</Paragraphs>
  <Slides>78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American Captain</vt:lpstr>
      <vt:lpstr>Arial</vt:lpstr>
      <vt:lpstr>Ubuntu</vt:lpstr>
      <vt:lpstr>Marvel</vt:lpstr>
      <vt:lpstr>Manrope</vt:lpstr>
      <vt:lpstr>Calibri</vt:lpstr>
      <vt:lpstr>SF PPT Theme cardset</vt:lpstr>
      <vt:lpstr>PowerPoint Presentation</vt:lpstr>
      <vt:lpstr>PowerPoint Presentation</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4</cp:revision>
  <dcterms:created xsi:type="dcterms:W3CDTF">2022-05-18T20:40:04Z</dcterms:created>
  <dcterms:modified xsi:type="dcterms:W3CDTF">2022-05-20T19:20:22Z</dcterms:modified>
</cp:coreProperties>
</file>